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4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Roboto" panose="020B0604020202020204" charset="0"/>
      <p:regular r:id="rId29"/>
      <p:bold r:id="rId30"/>
      <p:italic r:id="rId31"/>
      <p:boldItalic r:id="rId32"/>
    </p:embeddedFont>
    <p:embeddedFont>
      <p:font typeface="Trebuchet MS" panose="020B0603020202020204" pitchFamily="3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exandre Oliveir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1-26T14:02:43.931" idx="1">
    <p:pos x="471" y="916"/>
    <p:text>-c (Concurrency) : To set the Desidered level of concurrency; (Number of clients, This parameter controls 'how many'); Requests of them will arrive concurrently to the server. [NÃO APAGAR COMENTARIO]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9c330219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49c330219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9f0785d34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9f0785d34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fd307d8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4fd307d8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98b8820d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498b8820d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5fea9ef6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45fea9ef6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98b8820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498b8820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98b8820d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498b8820d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fd307d8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fd307d8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fd307d8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dirty="0"/>
              <a:t>Navegadores antigos = sem abstração clara para os desenvolvedores; alguns não possuem </a:t>
            </a:r>
            <a:r>
              <a:rPr lang="pt-BR" dirty="0" err="1"/>
              <a:t>websocket</a:t>
            </a:r>
            <a:r>
              <a:rPr lang="pt-BR" dirty="0"/>
              <a:t>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dirty="0"/>
              <a:t>e com isso o socket.io consegue emular </a:t>
            </a:r>
            <a:r>
              <a:rPr lang="pt-BR" dirty="0" err="1"/>
              <a:t>transports</a:t>
            </a:r>
            <a:r>
              <a:rPr lang="pt-BR" dirty="0"/>
              <a:t> (</a:t>
            </a:r>
            <a:r>
              <a:rPr lang="pt-BR" dirty="0" err="1"/>
              <a:t>ajax</a:t>
            </a:r>
            <a:r>
              <a:rPr lang="pt-BR" dirty="0"/>
              <a:t> </a:t>
            </a:r>
            <a:r>
              <a:rPr lang="pt-BR" dirty="0" err="1"/>
              <a:t>long-polling</a:t>
            </a:r>
            <a:r>
              <a:rPr lang="pt-BR" dirty="0"/>
              <a:t>, </a:t>
            </a:r>
            <a:r>
              <a:rPr lang="pt-BR" dirty="0" err="1"/>
              <a:t>jsonp</a:t>
            </a:r>
            <a:r>
              <a:rPr lang="pt-BR" dirty="0"/>
              <a:t> </a:t>
            </a:r>
            <a:r>
              <a:rPr lang="pt-BR" dirty="0" err="1"/>
              <a:t>polling</a:t>
            </a:r>
            <a:r>
              <a:rPr lang="pt-BR" dirty="0"/>
              <a:t>) de comunicação em browsers que não possuem </a:t>
            </a:r>
            <a:r>
              <a:rPr lang="pt-BR" dirty="0" err="1"/>
              <a:t>websocket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224" name="Google Shape;224;g24fd307d8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d00972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9d00972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32ee366f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32ee366f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fd307d8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 b="1">
                <a:solidFill>
                  <a:schemeClr val="dk1"/>
                </a:solidFill>
              </a:rPr>
              <a:t>Utiliza às funções de session e cookies do Express dentro dessa função de autorização buscando e validando uma session — se o mesmo for válido, armazenamos no cliente Socket.IO, autorizando sua conexão no sistema.</a:t>
            </a:r>
            <a:endParaRPr sz="1800" b="1"/>
          </a:p>
        </p:txBody>
      </p:sp>
      <p:sp>
        <p:nvSpPr>
          <p:cNvPr id="248" name="Google Shape;248;g24fd307d8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fd307d8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24fd307d8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fd307d8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Por que usar em um servidor externo o chat?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Deixamos no servidor externo, principalmente, para explorar o conceito fundamental de um SD, onde os hosts são independentes entre si e se comunicam através da rede"</a:t>
            </a:r>
            <a:endParaRPr/>
          </a:p>
        </p:txBody>
      </p:sp>
      <p:sp>
        <p:nvSpPr>
          <p:cNvPr id="269" name="Google Shape;269;g24fd307d8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4fd307d8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4fd307d8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fd307d8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24fd307d8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cf220c2f_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cf220c2f_3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3aa1f912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3aa1f912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33ca85eb5_1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33ca85eb5_1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312b22e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g22312b22e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312b22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200" b="1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O Redis</a:t>
            </a:r>
            <a:r>
              <a:rPr lang="pt-BR" sz="12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 é o banco de dados NoSQL do tipo chave-valor mais famoso/conhecido. </a:t>
            </a:r>
            <a:endParaRPr sz="12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2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Chave-valor: um valor vinculado a uma chave, assim como por exemplo, o Map do Java. Exemplo prático: imagine várias gavetas, onde cada gaveta possui um nome que não pode se repetir e dentro de cada gaveta possui um valor que a representa. </a:t>
            </a:r>
            <a:endParaRPr sz="12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●"/>
            </a:pPr>
            <a:r>
              <a:rPr lang="pt-BR" sz="1200" b="1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Passaport:</a:t>
            </a:r>
            <a:r>
              <a:rPr lang="pt-BR" sz="12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 provê um mecanismo de autenticação de usuário. Serializa e Deserializa dados do usuário, para mantê-lo navegando no site apenas em páginas às quais é permitido para seu perfil. Usa parâmetros do Express como session.</a:t>
            </a:r>
            <a:endParaRPr sz="12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●"/>
            </a:pPr>
            <a:r>
              <a:rPr lang="pt-BR" sz="12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Express:  framework web mais popular para o node.</a:t>
            </a:r>
            <a:endParaRPr sz="12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○"/>
            </a:pPr>
            <a:r>
              <a:rPr lang="pt-BR" sz="12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gerencia requisições de diferentes requisições e rotas e URLs.</a:t>
            </a:r>
            <a:endParaRPr sz="12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○"/>
            </a:pPr>
            <a:r>
              <a:rPr lang="pt-BR" sz="12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renderização de views</a:t>
            </a:r>
            <a:endParaRPr sz="12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○"/>
            </a:pPr>
            <a:r>
              <a:rPr lang="pt-BR" sz="12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Pode-se adicionar um middleware em qualquer ponto da aplicação para processar alguma requisição.</a:t>
            </a:r>
            <a:endParaRPr sz="12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●"/>
            </a:pPr>
            <a:r>
              <a:rPr lang="pt-BR" sz="1200" b="1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Socket.io</a:t>
            </a:r>
            <a:r>
              <a:rPr lang="pt-BR" sz="12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API utilizada para comunicação real-time communication.</a:t>
            </a:r>
            <a:endParaRPr sz="12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●"/>
            </a:pPr>
            <a:r>
              <a:rPr lang="pt-BR" sz="1200" b="1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Nodemon</a:t>
            </a:r>
            <a:r>
              <a:rPr lang="pt-BR" sz="12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ferramenta que permite alterar os arquivos js do projeto e não precisar reiniciar o servidor para que a alteração tenha efeito. Portanto, se você alterar por exemplo um “console.log(ola node), para console.log(hello node)” em um arquivo js, não precisará reiniciar o servidor nodejs.</a:t>
            </a:r>
            <a:endParaRPr sz="12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●"/>
            </a:pPr>
            <a:r>
              <a:rPr lang="pt-BR" sz="1200" b="1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Crypto</a:t>
            </a:r>
            <a:r>
              <a:rPr lang="pt-BR" sz="12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permite criptografar e descriptografar a senha do usuário no banco de dados.</a:t>
            </a:r>
            <a:endParaRPr sz="12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g22312b22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5fea9ef6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45fea9ef6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9517698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49517698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312b22e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2312b22e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98b8820d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498b8820d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406400" rtl="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053875"/>
            <a:ext cx="5169900" cy="3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None/>
              <a:defRPr sz="1600"/>
            </a:lvl1pPr>
            <a:lvl2pPr marL="914400" lvl="1" indent="-406400" algn="ctr" rtl="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ctr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22860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 rtl="0">
              <a:spcBef>
                <a:spcPts val="56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304800" rtl="0">
              <a:spcBef>
                <a:spcPts val="48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04800" rtl="0">
              <a:spcBef>
                <a:spcPts val="56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304800" rtl="0">
              <a:spcBef>
                <a:spcPts val="48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820163" y="372331"/>
            <a:ext cx="550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607" y="923449"/>
            <a:ext cx="85209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SzPts val="28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SzPts val="2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68103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68312" y="1924050"/>
            <a:ext cx="8207400" cy="25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ctrTitle"/>
          </p:nvPr>
        </p:nvSpPr>
        <p:spPr>
          <a:xfrm>
            <a:off x="685800" y="1548494"/>
            <a:ext cx="7772400" cy="11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Aplicações Distribuídas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400"/>
              <a:t>DigiEscola</a:t>
            </a:r>
            <a:endParaRPr sz="2400"/>
          </a:p>
        </p:txBody>
      </p:sp>
      <p:pic>
        <p:nvPicPr>
          <p:cNvPr id="43" name="Google Shape;4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275" y="3800300"/>
            <a:ext cx="1313450" cy="7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820163" y="372331"/>
            <a:ext cx="550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das Coisas</a:t>
            </a:r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body" idx="1"/>
          </p:nvPr>
        </p:nvSpPr>
        <p:spPr>
          <a:xfrm>
            <a:off x="123350" y="1314381"/>
            <a:ext cx="5503800" cy="346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pt-BR" sz="1600" dirty="0">
                <a:solidFill>
                  <a:srgbClr val="000000"/>
                </a:solidFill>
              </a:rPr>
              <a:t>Express.JS -  Popular Framework Node.</a:t>
            </a:r>
            <a:endParaRPr sz="1600" dirty="0">
              <a:solidFill>
                <a:srgbClr val="000000"/>
              </a:solidFill>
            </a:endParaRPr>
          </a:p>
          <a:p>
            <a:pPr marL="914400" marR="0" lvl="1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pt-BR" sz="1600" dirty="0">
                <a:solidFill>
                  <a:srgbClr val="000000"/>
                </a:solidFill>
              </a:rPr>
              <a:t>Framework para aplicativo web do Node.js.</a:t>
            </a:r>
            <a:endParaRPr sz="1600" dirty="0">
              <a:solidFill>
                <a:srgbClr val="000000"/>
              </a:solidFill>
            </a:endParaRPr>
          </a:p>
          <a:p>
            <a:pPr marL="914400" marR="0" lvl="1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pt-BR" sz="1600" dirty="0">
                <a:solidFill>
                  <a:srgbClr val="000000"/>
                </a:solidFill>
              </a:rPr>
              <a:t>Gerência requisições, rotas e </a:t>
            </a:r>
            <a:r>
              <a:rPr lang="pt-BR" sz="1600" dirty="0" err="1">
                <a:solidFill>
                  <a:srgbClr val="000000"/>
                </a:solidFill>
              </a:rPr>
              <a:t>URLs</a:t>
            </a:r>
            <a:r>
              <a:rPr lang="pt-BR" sz="1600" dirty="0">
                <a:solidFill>
                  <a:srgbClr val="000000"/>
                </a:solidFill>
              </a:rPr>
              <a:t>.</a:t>
            </a:r>
            <a:endParaRPr sz="1600" dirty="0">
              <a:solidFill>
                <a:srgbClr val="000000"/>
              </a:solidFill>
            </a:endParaRPr>
          </a:p>
          <a:p>
            <a:pPr marL="914400" marR="0" lvl="1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pt-BR" sz="1600" dirty="0">
                <a:solidFill>
                  <a:srgbClr val="000000"/>
                </a:solidFill>
              </a:rPr>
              <a:t>Definir configurações comuns, tipo portas, </a:t>
            </a:r>
            <a:r>
              <a:rPr lang="pt-BR" sz="1600" dirty="0" err="1">
                <a:solidFill>
                  <a:srgbClr val="000000"/>
                </a:solidFill>
              </a:rPr>
              <a:t>IP´s</a:t>
            </a:r>
            <a:r>
              <a:rPr lang="pt-BR" sz="1600" dirty="0">
                <a:solidFill>
                  <a:srgbClr val="000000"/>
                </a:solidFill>
              </a:rPr>
              <a:t>.</a:t>
            </a:r>
            <a:endParaRPr sz="1600" dirty="0">
              <a:solidFill>
                <a:srgbClr val="000000"/>
              </a:solidFill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pt-BR" sz="1600" dirty="0">
                <a:solidFill>
                  <a:srgbClr val="000000"/>
                </a:solidFill>
              </a:rPr>
              <a:t>Um conjunto robusto de recursos para aplicativos web e móvel.</a:t>
            </a:r>
            <a:endParaRPr sz="1600" dirty="0">
              <a:solidFill>
                <a:srgbClr val="000000"/>
              </a:solidFill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18600" y="598100"/>
            <a:ext cx="9106800" cy="538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Funcionamento Básico</a:t>
            </a:r>
            <a:endParaRPr sz="1800" b="1"/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6550" y="158850"/>
            <a:ext cx="1648850" cy="15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0325" y="1695725"/>
            <a:ext cx="3245075" cy="252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350" y="4062350"/>
            <a:ext cx="5517849" cy="7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body" idx="1"/>
          </p:nvPr>
        </p:nvSpPr>
        <p:spPr>
          <a:xfrm>
            <a:off x="311700" y="1670150"/>
            <a:ext cx="8520600" cy="20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3000" dirty="0"/>
              <a:t>Módulo Cluster</a:t>
            </a:r>
            <a:endParaRPr sz="18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42" name="Google Shape;14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575" y="3148150"/>
            <a:ext cx="222885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850" y="158850"/>
            <a:ext cx="1667450" cy="16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1820163" y="372331"/>
            <a:ext cx="550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das Coisas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1"/>
          </p:nvPr>
        </p:nvSpPr>
        <p:spPr>
          <a:xfrm>
            <a:off x="748525" y="1332225"/>
            <a:ext cx="7725300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Módulo utilizado com o objetivo de iniciar múltiplos processos da aplicação na mesma porta da rede (processos x Nº núcleos processador). Objetivo: Melhorar a performance.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Dividir processo principal da aplicação criando um ou mais processos filhos: “workers”. Estarão dentro do mesmo host e respondendo requisições simultaneamente. “1 Worker por núcleo de CPU”.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Tratamento e tolerância de falhas (workers): Detecção e recuperação.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Aplicação típica Node.JS (Single Thread):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18600" y="598100"/>
            <a:ext cx="9106800" cy="538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Módulo Cluster</a:t>
            </a:r>
            <a:endParaRPr sz="1800" b="1"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6550" y="158850"/>
            <a:ext cx="1648850" cy="15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1820163" y="372331"/>
            <a:ext cx="550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das Coisas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1"/>
          </p:nvPr>
        </p:nvSpPr>
        <p:spPr>
          <a:xfrm>
            <a:off x="18600" y="4388650"/>
            <a:ext cx="8473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Objetivo com Escalonamento Horizontal: “Aumentar capacidade de processamento;”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18600" y="598100"/>
            <a:ext cx="9106800" cy="538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Módulo Cluster</a:t>
            </a:r>
            <a:endParaRPr sz="1800" b="1"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6550" y="158850"/>
            <a:ext cx="1648850" cy="15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50" y="1585100"/>
            <a:ext cx="1400175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143" y="1122513"/>
            <a:ext cx="1033056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1975" y="1613663"/>
            <a:ext cx="381000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4875" y="2770075"/>
            <a:ext cx="3493050" cy="129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385875" y="3068150"/>
            <a:ext cx="9276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/>
              <a:t>Cenário 1</a:t>
            </a:r>
            <a:endParaRPr sz="1200" i="1"/>
          </a:p>
        </p:txBody>
      </p:sp>
      <p:sp>
        <p:nvSpPr>
          <p:cNvPr id="168" name="Google Shape;168;p20"/>
          <p:cNvSpPr txBox="1"/>
          <p:nvPr/>
        </p:nvSpPr>
        <p:spPr>
          <a:xfrm>
            <a:off x="3103163" y="3068150"/>
            <a:ext cx="9276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/>
              <a:t>Cenário 2</a:t>
            </a:r>
            <a:endParaRPr sz="1200" i="1"/>
          </a:p>
        </p:txBody>
      </p:sp>
      <p:sp>
        <p:nvSpPr>
          <p:cNvPr id="169" name="Google Shape;169;p20"/>
          <p:cNvSpPr txBox="1"/>
          <p:nvPr/>
        </p:nvSpPr>
        <p:spPr>
          <a:xfrm>
            <a:off x="6317875" y="2458475"/>
            <a:ext cx="9276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/>
              <a:t>Cenário 3</a:t>
            </a:r>
            <a:endParaRPr sz="1200" i="1"/>
          </a:p>
        </p:txBody>
      </p:sp>
      <p:sp>
        <p:nvSpPr>
          <p:cNvPr id="170" name="Google Shape;170;p20"/>
          <p:cNvSpPr txBox="1"/>
          <p:nvPr/>
        </p:nvSpPr>
        <p:spPr>
          <a:xfrm>
            <a:off x="6436650" y="4037150"/>
            <a:ext cx="9276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/>
              <a:t>Cenário </a:t>
            </a:r>
            <a:r>
              <a:rPr lang="pt-BR" sz="1200"/>
              <a:t>4</a:t>
            </a:r>
            <a:endParaRPr sz="1200"/>
          </a:p>
        </p:txBody>
      </p:sp>
      <p:cxnSp>
        <p:nvCxnSpPr>
          <p:cNvPr id="171" name="Google Shape;171;p20"/>
          <p:cNvCxnSpPr/>
          <p:nvPr/>
        </p:nvCxnSpPr>
        <p:spPr>
          <a:xfrm rot="10800000" flipH="1">
            <a:off x="6436650" y="2737575"/>
            <a:ext cx="700200" cy="12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1820163" y="372331"/>
            <a:ext cx="550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das Coisas</a:t>
            </a: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body" idx="1"/>
          </p:nvPr>
        </p:nvSpPr>
        <p:spPr>
          <a:xfrm>
            <a:off x="748525" y="1455075"/>
            <a:ext cx="7725300" cy="30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Utilizada a ferramenta Loadtest (NPM) como teste para verificar como uma constante taxa de requisições pode afetar a performance nos dois cenários.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Parâmetros utilizados: 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1- [-n] (Number of requests to send out): To set the Max number of requests.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2- [-c] (Concurrency) : To set the Desired level of concurrency;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Comando utilizado: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loadtest -n 1000 -c 200 http://localhost:3001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18600" y="598100"/>
            <a:ext cx="9106800" cy="538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Módulo Cluster: Comparação Cluster x Non Cluster</a:t>
            </a:r>
            <a:endParaRPr sz="1800" b="1"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6550" y="158850"/>
            <a:ext cx="1648850" cy="15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Uma imagem contendo ao ar livre, pessoa, homem, céu&#10;&#10;Descrição gerada com alta confianç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027" y="3411674"/>
            <a:ext cx="2876305" cy="13717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xfrm>
            <a:off x="1820163" y="372331"/>
            <a:ext cx="550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das Coisas</a:t>
            </a:r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18600" y="598100"/>
            <a:ext cx="9106800" cy="538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Módulo Cluster: Comparação - Sem Cluster</a:t>
            </a:r>
            <a:endParaRPr sz="1800" b="1"/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6550" y="158850"/>
            <a:ext cx="1648850" cy="15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0" y="1136900"/>
            <a:ext cx="6278880" cy="353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5">
            <a:alphaModFix/>
          </a:blip>
          <a:srcRect l="14885" t="2959" r="-4019" b="26578"/>
          <a:stretch/>
        </p:blipFill>
        <p:spPr>
          <a:xfrm>
            <a:off x="2957650" y="1136888"/>
            <a:ext cx="7942802" cy="353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2"/>
          <p:cNvCxnSpPr/>
          <p:nvPr/>
        </p:nvCxnSpPr>
        <p:spPr>
          <a:xfrm rot="10800000" flipH="1">
            <a:off x="5804925" y="1864825"/>
            <a:ext cx="2525700" cy="9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22"/>
          <p:cNvCxnSpPr/>
          <p:nvPr/>
        </p:nvCxnSpPr>
        <p:spPr>
          <a:xfrm rot="10800000" flipH="1">
            <a:off x="7430625" y="3398700"/>
            <a:ext cx="725400" cy="9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22"/>
          <p:cNvCxnSpPr/>
          <p:nvPr/>
        </p:nvCxnSpPr>
        <p:spPr>
          <a:xfrm rot="10800000" flipH="1">
            <a:off x="1644200" y="3517925"/>
            <a:ext cx="468300" cy="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22"/>
          <p:cNvCxnSpPr/>
          <p:nvPr/>
        </p:nvCxnSpPr>
        <p:spPr>
          <a:xfrm rot="10800000" flipH="1">
            <a:off x="7384700" y="3510725"/>
            <a:ext cx="209400" cy="75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1820163" y="372331"/>
            <a:ext cx="550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das Coisas</a:t>
            </a:r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18600" y="598100"/>
            <a:ext cx="9106800" cy="538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Módulo Cluster: Comparação - Com Cluster</a:t>
            </a:r>
            <a:endParaRPr sz="1800" b="1"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6550" y="158850"/>
            <a:ext cx="1648850" cy="1514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3"/>
          <p:cNvCxnSpPr/>
          <p:nvPr/>
        </p:nvCxnSpPr>
        <p:spPr>
          <a:xfrm>
            <a:off x="9680900" y="1571025"/>
            <a:ext cx="679800" cy="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3"/>
          <p:cNvCxnSpPr/>
          <p:nvPr/>
        </p:nvCxnSpPr>
        <p:spPr>
          <a:xfrm rot="10800000" flipH="1">
            <a:off x="9763575" y="1956675"/>
            <a:ext cx="725400" cy="9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3"/>
          <p:cNvCxnSpPr/>
          <p:nvPr/>
        </p:nvCxnSpPr>
        <p:spPr>
          <a:xfrm rot="10800000" flipH="1">
            <a:off x="9786650" y="2351625"/>
            <a:ext cx="468300" cy="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6" name="Google Shape;206;p23"/>
          <p:cNvPicPr preferRelativeResize="0"/>
          <p:nvPr/>
        </p:nvPicPr>
        <p:blipFill rotWithShape="1">
          <a:blip r:embed="rId4">
            <a:alphaModFix/>
          </a:blip>
          <a:srcRect l="4223" r="5921"/>
          <a:stretch/>
        </p:blipFill>
        <p:spPr>
          <a:xfrm>
            <a:off x="18600" y="1136900"/>
            <a:ext cx="5860173" cy="36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 rotWithShape="1">
          <a:blip r:embed="rId5">
            <a:alphaModFix/>
          </a:blip>
          <a:srcRect l="11253" b="29067"/>
          <a:stretch/>
        </p:blipFill>
        <p:spPr>
          <a:xfrm>
            <a:off x="2837950" y="1182800"/>
            <a:ext cx="8115201" cy="3646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23"/>
          <p:cNvCxnSpPr/>
          <p:nvPr/>
        </p:nvCxnSpPr>
        <p:spPr>
          <a:xfrm rot="10800000" flipH="1">
            <a:off x="7938275" y="3038175"/>
            <a:ext cx="725400" cy="9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23"/>
          <p:cNvCxnSpPr/>
          <p:nvPr/>
        </p:nvCxnSpPr>
        <p:spPr>
          <a:xfrm rot="10800000" flipH="1">
            <a:off x="6067525" y="1736350"/>
            <a:ext cx="2474400" cy="330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3"/>
          <p:cNvCxnSpPr/>
          <p:nvPr/>
        </p:nvCxnSpPr>
        <p:spPr>
          <a:xfrm rot="10800000" flipH="1">
            <a:off x="2112550" y="2151275"/>
            <a:ext cx="725400" cy="9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3"/>
          <p:cNvCxnSpPr/>
          <p:nvPr/>
        </p:nvCxnSpPr>
        <p:spPr>
          <a:xfrm rot="10800000" flipH="1">
            <a:off x="0" y="2469000"/>
            <a:ext cx="725400" cy="9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3"/>
          <p:cNvCxnSpPr/>
          <p:nvPr/>
        </p:nvCxnSpPr>
        <p:spPr>
          <a:xfrm rot="10800000" flipH="1">
            <a:off x="1316950" y="3245975"/>
            <a:ext cx="725400" cy="9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3"/>
          <p:cNvCxnSpPr/>
          <p:nvPr/>
        </p:nvCxnSpPr>
        <p:spPr>
          <a:xfrm>
            <a:off x="7751775" y="3150475"/>
            <a:ext cx="248400" cy="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body" idx="1"/>
          </p:nvPr>
        </p:nvSpPr>
        <p:spPr>
          <a:xfrm>
            <a:off x="311700" y="1670150"/>
            <a:ext cx="8520600" cy="20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3000" dirty="0"/>
              <a:t>Real time Communication: Chat com Socket.io</a:t>
            </a:r>
            <a:endParaRPr sz="30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endParaRPr sz="18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19" name="Google Shape;21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850" y="158850"/>
            <a:ext cx="1667450" cy="16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7575" y="3148150"/>
            <a:ext cx="2228850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1820163" y="372331"/>
            <a:ext cx="550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das Coisas</a:t>
            </a: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body" idx="1"/>
          </p:nvPr>
        </p:nvSpPr>
        <p:spPr>
          <a:xfrm>
            <a:off x="123350" y="1208775"/>
            <a:ext cx="5503800" cy="3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pt-BR" sz="1600">
                <a:solidFill>
                  <a:srgbClr val="000000"/>
                </a:solidFill>
              </a:rPr>
              <a:t>Socket.io: modulo utilizado para comunicação real-time.</a:t>
            </a:r>
            <a:endParaRPr sz="1600">
              <a:solidFill>
                <a:srgbClr val="000000"/>
              </a:solidFill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pt-BR" sz="1600">
                <a:solidFill>
                  <a:srgbClr val="000000"/>
                </a:solidFill>
              </a:rPr>
              <a:t>Resolve a incompatibilidade de </a:t>
            </a:r>
            <a:r>
              <a:rPr lang="pt-BR" sz="1600" i="1">
                <a:solidFill>
                  <a:srgbClr val="000000"/>
                </a:solidFill>
              </a:rPr>
              <a:t>WebSockets</a:t>
            </a:r>
            <a:r>
              <a:rPr lang="pt-BR" sz="1600">
                <a:solidFill>
                  <a:srgbClr val="000000"/>
                </a:solidFill>
              </a:rPr>
              <a:t> entre navegadores antigos.</a:t>
            </a:r>
            <a:endParaRPr sz="1600">
              <a:solidFill>
                <a:srgbClr val="000000"/>
              </a:solidFill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pt-BR" sz="1600">
                <a:solidFill>
                  <a:srgbClr val="000000"/>
                </a:solidFill>
              </a:rPr>
              <a:t>Chat Real Time para “promoção de reuniões”. Apenas acessível à usuários cadastrados e com sessão ativa.</a:t>
            </a:r>
            <a:endParaRPr sz="1600">
              <a:solidFill>
                <a:srgbClr val="000000"/>
              </a:solidFill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228" name="Google Shape;228;p2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18600" y="598100"/>
            <a:ext cx="9106800" cy="538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Socket.io: O chat</a:t>
            </a:r>
            <a:endParaRPr sz="1800" b="1"/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6550" y="158850"/>
            <a:ext cx="1648850" cy="15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625" y="1385975"/>
            <a:ext cx="3143976" cy="14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/>
          <p:nvPr/>
        </p:nvSpPr>
        <p:spPr>
          <a:xfrm>
            <a:off x="6324150" y="2676138"/>
            <a:ext cx="22791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Framework Socket.io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975" y="2217749"/>
            <a:ext cx="262890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/>
          <p:nvPr/>
        </p:nvSpPr>
        <p:spPr>
          <a:xfrm>
            <a:off x="18600" y="598100"/>
            <a:ext cx="9106800" cy="538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Socket.io: comunicação cliente e servidor</a:t>
            </a:r>
            <a:endParaRPr sz="1800" b="1"/>
          </a:p>
        </p:txBody>
      </p:sp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550" y="158850"/>
            <a:ext cx="1648850" cy="15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480350" y="3352125"/>
            <a:ext cx="3739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Envia mensagens para o cliente ou servidor</a:t>
            </a:r>
            <a:endParaRPr/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3925" y="1560525"/>
            <a:ext cx="2857500" cy="17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 txBox="1"/>
          <p:nvPr/>
        </p:nvSpPr>
        <p:spPr>
          <a:xfrm>
            <a:off x="4719475" y="3352125"/>
            <a:ext cx="3739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 envia mensagens para todos os clientes.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311700" y="485425"/>
            <a:ext cx="8520600" cy="7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Integrantes</a:t>
            </a:r>
            <a:endParaRPr sz="2500"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311700" y="1313825"/>
            <a:ext cx="85206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/>
              <a:t>        Alexandre Oliveira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/>
              <a:t>                                              Lúcio Flávio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/>
              <a:t>			       Guilherme Ferreira</a:t>
            </a:r>
            <a:endParaRPr sz="22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200" dirty="0"/>
              <a:t>							  </a:t>
            </a:r>
            <a:endParaRPr sz="22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endParaRPr lang="pt-BR" sz="2000" dirty="0"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000" dirty="0"/>
              <a:t>  Sistemas de Informação - Dezembro/2018 </a:t>
            </a:r>
            <a:endParaRPr sz="2000" dirty="0"/>
          </a:p>
        </p:txBody>
      </p:sp>
      <p:pic>
        <p:nvPicPr>
          <p:cNvPr id="50" name="Google Shape;5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850" y="158850"/>
            <a:ext cx="1667450" cy="16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>
            <a:spLocks noGrp="1"/>
          </p:cNvSpPr>
          <p:nvPr>
            <p:ph type="title"/>
          </p:nvPr>
        </p:nvSpPr>
        <p:spPr>
          <a:xfrm>
            <a:off x="1820163" y="372331"/>
            <a:ext cx="550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das Coisas</a:t>
            </a:r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body" idx="1"/>
          </p:nvPr>
        </p:nvSpPr>
        <p:spPr>
          <a:xfrm>
            <a:off x="748525" y="1196825"/>
            <a:ext cx="7725300" cy="3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Socket.io possui um controle de autorização.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Utiliza o ID Session criado pelo Express quando o usuário faz login na aplicação;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E os cookies do Express dentro desta função de autorização.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252" name="Google Shape;252;p2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18600" y="598100"/>
            <a:ext cx="9106800" cy="538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Socket.io e Express na mesma sessão</a:t>
            </a:r>
            <a:endParaRPr sz="1800" b="1"/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300" y="2863050"/>
            <a:ext cx="3466575" cy="186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025" y="3027874"/>
            <a:ext cx="2887400" cy="162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6550" y="158850"/>
            <a:ext cx="1648850" cy="15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>
            <a:spLocks noGrp="1"/>
          </p:cNvSpPr>
          <p:nvPr>
            <p:ph type="title"/>
          </p:nvPr>
        </p:nvSpPr>
        <p:spPr>
          <a:xfrm>
            <a:off x="1820163" y="372331"/>
            <a:ext cx="550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das Coisas</a:t>
            </a:r>
            <a:endParaRPr/>
          </a:p>
        </p:txBody>
      </p:sp>
      <p:sp>
        <p:nvSpPr>
          <p:cNvPr id="262" name="Google Shape;262;p28"/>
          <p:cNvSpPr txBox="1">
            <a:spLocks noGrp="1"/>
          </p:cNvSpPr>
          <p:nvPr>
            <p:ph type="body" idx="1"/>
          </p:nvPr>
        </p:nvSpPr>
        <p:spPr>
          <a:xfrm>
            <a:off x="563500" y="1196950"/>
            <a:ext cx="57657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Pode ser acessado localhost;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Ou deixá-lo em um servidor externo.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8"/>
          <p:cNvSpPr/>
          <p:nvPr/>
        </p:nvSpPr>
        <p:spPr>
          <a:xfrm>
            <a:off x="18600" y="598100"/>
            <a:ext cx="9106800" cy="538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Socket.io - Localhost</a:t>
            </a:r>
            <a:endParaRPr sz="1800" b="1"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875" y="2010150"/>
            <a:ext cx="6554100" cy="20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550" y="158850"/>
            <a:ext cx="1648850" cy="15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>
            <a:spLocks noGrp="1"/>
          </p:cNvSpPr>
          <p:nvPr>
            <p:ph type="title"/>
          </p:nvPr>
        </p:nvSpPr>
        <p:spPr>
          <a:xfrm>
            <a:off x="1820163" y="372331"/>
            <a:ext cx="550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das Coisas</a:t>
            </a:r>
            <a:endParaRPr/>
          </a:p>
        </p:txBody>
      </p:sp>
      <p:sp>
        <p:nvSpPr>
          <p:cNvPr id="272" name="Google Shape;272;p29"/>
          <p:cNvSpPr txBox="1">
            <a:spLocks noGrp="1"/>
          </p:cNvSpPr>
          <p:nvPr>
            <p:ph type="body" idx="1"/>
          </p:nvPr>
        </p:nvSpPr>
        <p:spPr>
          <a:xfrm>
            <a:off x="1612750" y="1409400"/>
            <a:ext cx="55038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pt-BR" sz="1600">
                <a:solidFill>
                  <a:srgbClr val="000000"/>
                </a:solidFill>
              </a:rPr>
              <a:t>Chat armazenado em um host externo (Digital Ocean).</a:t>
            </a:r>
            <a:endParaRPr sz="1600">
              <a:solidFill>
                <a:srgbClr val="000000"/>
              </a:solidFill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273" name="Google Shape;273;p29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18600" y="598100"/>
            <a:ext cx="9106800" cy="538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</a:rPr>
              <a:t>Socket.io - Servidor Externo</a:t>
            </a:r>
            <a:endParaRPr sz="1800" b="1"/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7425" y="2329150"/>
            <a:ext cx="2085975" cy="23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475" y="1265275"/>
            <a:ext cx="909125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6550" y="158850"/>
            <a:ext cx="1648850" cy="15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>
            <a:spLocks noGrp="1"/>
          </p:cNvSpPr>
          <p:nvPr>
            <p:ph type="body" idx="1"/>
          </p:nvPr>
        </p:nvSpPr>
        <p:spPr>
          <a:xfrm>
            <a:off x="311700" y="1670150"/>
            <a:ext cx="8520600" cy="20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3000"/>
              <a:t>Funcionamento da Aplicação - Vídeo</a:t>
            </a:r>
            <a:endParaRPr sz="300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endParaRPr sz="180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" name="Google Shape;28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84" name="Google Shape;2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575" y="3148150"/>
            <a:ext cx="222885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850" y="158850"/>
            <a:ext cx="1667450" cy="16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1325" y="1194875"/>
            <a:ext cx="919825" cy="9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title"/>
          </p:nvPr>
        </p:nvSpPr>
        <p:spPr>
          <a:xfrm>
            <a:off x="1820163" y="372331"/>
            <a:ext cx="550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das Coisas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DigiEscol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0"/>
            <a:ext cx="91297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Referências</a:t>
            </a:r>
            <a:endParaRPr sz="3600"/>
          </a:p>
        </p:txBody>
      </p:sp>
      <p:sp>
        <p:nvSpPr>
          <p:cNvPr id="302" name="Google Shape;302;p32"/>
          <p:cNvSpPr txBox="1">
            <a:spLocks noGrp="1"/>
          </p:cNvSpPr>
          <p:nvPr>
            <p:ph type="body" idx="1"/>
          </p:nvPr>
        </p:nvSpPr>
        <p:spPr>
          <a:xfrm>
            <a:off x="311700" y="1236550"/>
            <a:ext cx="8520600" cy="29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64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Sistemas Distribuídos Conceito e Projeto - 4ª Edição - Coulouris 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https://www.infoq.com/ - Acesso em: Novembro de 2018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pt-BR" sz="1800"/>
              <a:t>Aplicações Web Real Time com Node JS - A Casa do Código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/>
          </a:p>
        </p:txBody>
      </p:sp>
      <p:sp>
        <p:nvSpPr>
          <p:cNvPr id="303" name="Google Shape;30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>
            <a:spLocks noGrp="1"/>
          </p:cNvSpPr>
          <p:nvPr>
            <p:ph type="title"/>
          </p:nvPr>
        </p:nvSpPr>
        <p:spPr>
          <a:xfrm>
            <a:off x="311700" y="593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Dúvidas?</a:t>
            </a:r>
            <a:endParaRPr sz="3600"/>
          </a:p>
        </p:txBody>
      </p:sp>
      <p:sp>
        <p:nvSpPr>
          <p:cNvPr id="309" name="Google Shape;30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00" y="1207550"/>
            <a:ext cx="8167657" cy="34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2896800" y="2214900"/>
            <a:ext cx="3350400" cy="7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latin typeface="Trebuchet MS"/>
                <a:ea typeface="Trebuchet MS"/>
                <a:cs typeface="Trebuchet MS"/>
                <a:sym typeface="Trebuchet MS"/>
              </a:rPr>
              <a:t>O Trabalho</a:t>
            </a:r>
            <a:endParaRPr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6" name="Google Shape;5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575" y="3148150"/>
            <a:ext cx="222885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850" y="158850"/>
            <a:ext cx="1667450" cy="16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1820163" y="372331"/>
            <a:ext cx="550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das Coisas</a:t>
            </a: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250100" y="1300475"/>
            <a:ext cx="8661300" cy="3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BR" sz="1500">
                <a:solidFill>
                  <a:schemeClr val="dk1"/>
                </a:solidFill>
              </a:rPr>
              <a:t>Proposta: Implementar uma solução de invocação remota com arquitetura com modelo de comunicação do tipo Request-reply, REST-Based e com o uso explícito de operações CRUD. 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BR" sz="1500">
                <a:solidFill>
                  <a:schemeClr val="dk1"/>
                </a:solidFill>
              </a:rPr>
              <a:t>A aplicação possibilita a interação e acesso de recursos entre usuários do tipo Responsável de um estudante e usuários do tipo Secretaria, que possuem mais privilégios.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BR" sz="1500">
                <a:solidFill>
                  <a:srgbClr val="000000"/>
                </a:solidFill>
              </a:rPr>
              <a:t>Senders (Clients) serão Browsers e o Receiver (Server).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pt-BR" sz="1500">
                <a:solidFill>
                  <a:srgbClr val="000000"/>
                </a:solidFill>
              </a:rPr>
              <a:t>Possibilitar comunicações via Chat Real Time entre usuários autenticados e com sessão ativa </a:t>
            </a:r>
            <a:r>
              <a:rPr lang="pt-BR" sz="1500">
                <a:solidFill>
                  <a:schemeClr val="dk1"/>
                </a:solidFill>
              </a:rPr>
              <a:t>(Socket.io)</a:t>
            </a:r>
            <a:r>
              <a:rPr lang="pt-BR" sz="1500">
                <a:solidFill>
                  <a:srgbClr val="000000"/>
                </a:solidFill>
              </a:rPr>
              <a:t>. 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18600" y="598100"/>
            <a:ext cx="9106800" cy="538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Descrição da Aplicação</a:t>
            </a:r>
            <a:endParaRPr sz="1800" b="1"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6550" y="158850"/>
            <a:ext cx="1648850" cy="15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413" y="1300038"/>
            <a:ext cx="1034238" cy="103423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820163" y="372331"/>
            <a:ext cx="550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das Coisas</a:t>
            </a:r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294025" y="1300050"/>
            <a:ext cx="8179800" cy="3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Node.JS: Back-End Runtime Environment;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MySQL: Persistência de dados;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Redis No-SQL: Salvar sessões em andamento;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Passport: Autenticação;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Express: Back-End Web FW - Routes, Render, etc.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Socket i.o: Real Time Communication;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Crypto: Criptografia dados;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Cluster: Rede de processos, mesma porta;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Loadtest: Comparativo (Benchmarking).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/>
          <p:nvPr/>
        </p:nvSpPr>
        <p:spPr>
          <a:xfrm>
            <a:off x="18600" y="598100"/>
            <a:ext cx="9106800" cy="538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Tecnologias utilizadas</a:t>
            </a:r>
            <a:endParaRPr sz="1800" b="1"/>
          </a:p>
        </p:txBody>
      </p:sp>
      <p:pic>
        <p:nvPicPr>
          <p:cNvPr id="76" name="Google Shape;7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1375" y="3570175"/>
            <a:ext cx="1127150" cy="11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2206" y="2369599"/>
            <a:ext cx="1781794" cy="15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8276" y="1483388"/>
            <a:ext cx="1127150" cy="11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4925" y="1721025"/>
            <a:ext cx="1034225" cy="100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50052" y="1721026"/>
            <a:ext cx="969326" cy="81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97444" y="3513175"/>
            <a:ext cx="2463608" cy="12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52649" y="2439063"/>
            <a:ext cx="1879152" cy="9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76550" y="158850"/>
            <a:ext cx="1648850" cy="15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820163" y="372331"/>
            <a:ext cx="550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das Coisas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563500" y="1196950"/>
            <a:ext cx="5765700" cy="3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18600" y="598100"/>
            <a:ext cx="9106800" cy="538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Arquitetura da Aplicação</a:t>
            </a:r>
            <a:endParaRPr sz="1800" b="1"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6550" y="158850"/>
            <a:ext cx="1648850" cy="15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775" y="1166925"/>
            <a:ext cx="7748451" cy="36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820163" y="372331"/>
            <a:ext cx="550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das Coisas</a:t>
            </a: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563500" y="1196950"/>
            <a:ext cx="5765700" cy="3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18600" y="598100"/>
            <a:ext cx="9106800" cy="538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Diagrama de Casos de Uso da Aplicação</a:t>
            </a:r>
            <a:endParaRPr sz="1800" b="1"/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6550" y="158850"/>
            <a:ext cx="1648850" cy="15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00" y="1136900"/>
            <a:ext cx="8123175" cy="364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820163" y="372331"/>
            <a:ext cx="550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das Coisas</a:t>
            </a:r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1"/>
          </p:nvPr>
        </p:nvSpPr>
        <p:spPr>
          <a:xfrm>
            <a:off x="123350" y="1208775"/>
            <a:ext cx="4236000" cy="3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 sz="1400">
                <a:solidFill>
                  <a:srgbClr val="000000"/>
                </a:solidFill>
              </a:rPr>
              <a:t>Cadastrar usuário do tipo responsável;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>
                <a:solidFill>
                  <a:schemeClr val="dk1"/>
                </a:solidFill>
              </a:rPr>
              <a:t>Cadastrar usuário do tipo secretaria;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400">
                <a:solidFill>
                  <a:schemeClr val="dk1"/>
                </a:solidFill>
              </a:rPr>
              <a:t>Cadastrar usuário do tipo estudante;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400">
                <a:solidFill>
                  <a:schemeClr val="dk1"/>
                </a:solidFill>
              </a:rPr>
              <a:t>Realizar login de usuários;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400">
                <a:solidFill>
                  <a:schemeClr val="dk1"/>
                </a:solidFill>
              </a:rPr>
              <a:t>Chat para usuários (Reunião);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---------------------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400">
                <a:solidFill>
                  <a:schemeClr val="dk1"/>
                </a:solidFill>
              </a:rPr>
              <a:t>Listas turmas cadastradas;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400">
                <a:solidFill>
                  <a:schemeClr val="dk1"/>
                </a:solidFill>
              </a:rPr>
              <a:t>Listar avaliações;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400">
                <a:solidFill>
                  <a:schemeClr val="dk1"/>
                </a:solidFill>
              </a:rPr>
              <a:t>Listar frequência;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400">
                <a:solidFill>
                  <a:schemeClr val="dk1"/>
                </a:solidFill>
              </a:rPr>
              <a:t>Financeiro;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18600" y="598100"/>
            <a:ext cx="9106800" cy="538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Funções implementadas</a:t>
            </a:r>
            <a:endParaRPr sz="1800" b="1"/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350" y="1208775"/>
            <a:ext cx="4327325" cy="357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550" y="158850"/>
            <a:ext cx="1648850" cy="15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3100" y="1136900"/>
            <a:ext cx="4901600" cy="364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1820163" y="372331"/>
            <a:ext cx="5503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das Coisas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123350" y="1351450"/>
            <a:ext cx="5884800" cy="3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pt-BR" sz="1600">
                <a:solidFill>
                  <a:srgbClr val="000000"/>
                </a:solidFill>
              </a:rPr>
              <a:t>API REST-Based que roda sobre o node atrás do HTTP, utilizando métodos HTTP de forma explícita (GET/POST).</a:t>
            </a:r>
            <a:endParaRPr sz="1600">
              <a:solidFill>
                <a:srgbClr val="000000"/>
              </a:solidFill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pt-BR" sz="1600">
                <a:solidFill>
                  <a:srgbClr val="000000"/>
                </a:solidFill>
              </a:rPr>
              <a:t>GET - transferências de informações entre as páginas.</a:t>
            </a:r>
            <a:endParaRPr sz="1600">
              <a:solidFill>
                <a:srgbClr val="000000"/>
              </a:solidFill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pt-BR" sz="1600">
                <a:solidFill>
                  <a:srgbClr val="000000"/>
                </a:solidFill>
              </a:rPr>
              <a:t>POST -  postar dados em formulários (corpo da requisição).</a:t>
            </a:r>
            <a:endParaRPr sz="1600">
              <a:solidFill>
                <a:srgbClr val="000000"/>
              </a:solidFill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pt-BR" sz="1600">
                <a:solidFill>
                  <a:srgbClr val="000000"/>
                </a:solidFill>
              </a:rPr>
              <a:t>PUG - template desenvolvido para JavaScript.</a:t>
            </a:r>
            <a:endParaRPr sz="1600">
              <a:solidFill>
                <a:srgbClr val="000000"/>
              </a:solidFill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pt-BR" sz="1600" b="1">
                <a:solidFill>
                  <a:schemeClr val="dk1"/>
                </a:solidFill>
              </a:rPr>
              <a:t>REQ</a:t>
            </a:r>
            <a:r>
              <a:rPr lang="pt-BR" sz="1600">
                <a:solidFill>
                  <a:schemeClr val="dk1"/>
                </a:solidFill>
              </a:rPr>
              <a:t>/RES - carrega dados da requisição.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REQ/</a:t>
            </a:r>
            <a:r>
              <a:rPr lang="pt-BR" sz="1600" b="1">
                <a:solidFill>
                  <a:schemeClr val="dk1"/>
                </a:solidFill>
              </a:rPr>
              <a:t>RES</a:t>
            </a:r>
            <a:r>
              <a:rPr lang="pt-BR" sz="1600">
                <a:solidFill>
                  <a:schemeClr val="dk1"/>
                </a:solidFill>
              </a:rPr>
              <a:t> - envia um resposta do Server para Client.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NPM - Gerenciador de Pacotes do Node.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1" name="Google Shape;121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18600" y="598100"/>
            <a:ext cx="9106800" cy="538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Funcionamento Básico</a:t>
            </a:r>
            <a:endParaRPr sz="1800" b="1"/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6550" y="158850"/>
            <a:ext cx="1648850" cy="15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687" y="4402150"/>
            <a:ext cx="6540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9075" y="1417850"/>
            <a:ext cx="2972199" cy="24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1184</Words>
  <Application>Microsoft Office PowerPoint</Application>
  <PresentationFormat>Apresentação na tela (16:9)</PresentationFormat>
  <Paragraphs>158</Paragraphs>
  <Slides>26</Slides>
  <Notes>26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Arial</vt:lpstr>
      <vt:lpstr>Roboto</vt:lpstr>
      <vt:lpstr>Trebuchet MS</vt:lpstr>
      <vt:lpstr>Calibri</vt:lpstr>
      <vt:lpstr>Design padrão</vt:lpstr>
      <vt:lpstr>Aplicações Distribuídas</vt:lpstr>
      <vt:lpstr>Integrantes</vt:lpstr>
      <vt:lpstr>O Trabalho</vt:lpstr>
      <vt:lpstr>Internet das Coisas</vt:lpstr>
      <vt:lpstr>Internet das Coisas</vt:lpstr>
      <vt:lpstr>Internet das Coisas</vt:lpstr>
      <vt:lpstr>Internet das Coisas</vt:lpstr>
      <vt:lpstr>Internet das Coisas</vt:lpstr>
      <vt:lpstr>Internet das Coisas</vt:lpstr>
      <vt:lpstr>Internet das Coisas</vt:lpstr>
      <vt:lpstr>Apresentação do PowerPoint</vt:lpstr>
      <vt:lpstr>Internet das Coisas</vt:lpstr>
      <vt:lpstr>Internet das Coisas</vt:lpstr>
      <vt:lpstr>Internet das Coisas</vt:lpstr>
      <vt:lpstr>Internet das Coisas</vt:lpstr>
      <vt:lpstr>Internet das Coisas</vt:lpstr>
      <vt:lpstr>Apresentação do PowerPoint</vt:lpstr>
      <vt:lpstr>Internet das Coisas</vt:lpstr>
      <vt:lpstr>Apresentação do PowerPoint</vt:lpstr>
      <vt:lpstr>Internet das Coisas</vt:lpstr>
      <vt:lpstr>Internet das Coisas</vt:lpstr>
      <vt:lpstr>Internet das Coisas</vt:lpstr>
      <vt:lpstr>Apresentação do PowerPoint</vt:lpstr>
      <vt:lpstr>Internet das Coisas</vt:lpstr>
      <vt:lpstr>Referências</vt:lpstr>
      <vt:lpstr>Dúvidas?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Aplicações Distribuídas</dc:title>
  <cp:lastModifiedBy>Alexandre Oliveira</cp:lastModifiedBy>
  <cp:revision>6</cp:revision>
  <dcterms:modified xsi:type="dcterms:W3CDTF">2018-12-11T10:29:22Z</dcterms:modified>
</cp:coreProperties>
</file>